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">
          <p15:clr>
            <a:srgbClr val="A4A3A4"/>
          </p15:clr>
        </p15:guide>
        <p15:guide id="2" pos="2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" orient="horz"/>
        <p:guide pos="28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2457450" y="152400"/>
            <a:ext cx="4229100" cy="194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BIOLOGY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GUIDE TO THE NATURAL WORLD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3A0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FOURTH EDITION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DAVID KROGH</a:t>
            </a:r>
            <a:endParaRPr/>
          </a:p>
        </p:txBody>
      </p:sp>
      <p:pic>
        <p:nvPicPr>
          <p:cNvPr descr=" back3.jpg                                                      0016BFC1ServDisk_05                    BE4022FB:" id="90" name="Google Shape;9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2525"/>
            <a:ext cx="91440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ctrTitle"/>
          </p:nvPr>
        </p:nvSpPr>
        <p:spPr>
          <a:xfrm>
            <a:off x="0" y="4799013"/>
            <a:ext cx="9144000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400"/>
              <a:buNone/>
              <a:defRPr b="0" sz="3200">
                <a:solidFill>
                  <a:srgbClr val="00408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81000" y="1370013"/>
            <a:ext cx="83645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1000" y="1370013"/>
            <a:ext cx="41052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638675" y="1370013"/>
            <a:ext cx="41068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07" name="Google Shape;107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b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b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  <a:defRPr b="0" i="0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2505869" y="-754856"/>
            <a:ext cx="4114800" cy="8364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 rot="5400000">
            <a:off x="5258593" y="1599407"/>
            <a:ext cx="5484813" cy="228600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 rot="5400000">
            <a:off x="610394" y="-610393"/>
            <a:ext cx="5484813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5" name="Google Shape;145;p2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53" name="Google Shape;153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54" name="Google Shape;154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55" name="Google Shape;155;p2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  <a:defRPr b="0" i="0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76200" y="2001838"/>
            <a:ext cx="8991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720"/>
              </a:spcBef>
              <a:spcAft>
                <a:spcPts val="0"/>
              </a:spcAft>
              <a:buSzPts val="1400"/>
              <a:buNone/>
              <a:defRPr b="0">
                <a:solidFill>
                  <a:srgbClr val="66666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1371600" y="3692525"/>
            <a:ext cx="64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Arial"/>
              <a:buNone/>
              <a:defRPr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81000" y="1370013"/>
            <a:ext cx="83645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3399"/>
            </a:gs>
            <a:gs pos="100000">
              <a:srgbClr val="002266"/>
            </a:gs>
          </a:gsLst>
          <a:lin ang="54000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b="0" i="0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B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3399"/>
            </a:gs>
            <a:gs pos="100000">
              <a:srgbClr val="002266"/>
            </a:gs>
          </a:gsLst>
          <a:lin ang="54000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0" y="0"/>
            <a:ext cx="9144000" cy="641350"/>
          </a:xfrm>
          <a:prstGeom prst="rect">
            <a:avLst/>
          </a:prstGeom>
          <a:solidFill>
            <a:srgbClr val="005098"/>
          </a:solidFill>
          <a:ln>
            <a:noFill/>
          </a:ln>
        </p:spPr>
        <p:txBody>
          <a:bodyPr anchorCtr="0" anchor="t" bIns="45700" lIns="4572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81000" y="1370013"/>
            <a:ext cx="83645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worldometers.info/world-population/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Basic Biological Concepts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>
                <a:solidFill>
                  <a:srgbClr val="C00000"/>
                </a:solidFill>
              </a:rPr>
              <a:t>Ecology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>
                <a:solidFill>
                  <a:srgbClr val="C00000"/>
                </a:solidFill>
              </a:rPr>
              <a:t>Section 4 – Lecture 1</a:t>
            </a: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245985" y="165515"/>
            <a:ext cx="781718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Benefits Change to the Participants Based on the Type of Species Interaction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4_T01Table-L" id="278" name="Google Shape;278;p47"/>
          <p:cNvPicPr preferRelativeResize="0"/>
          <p:nvPr/>
        </p:nvPicPr>
        <p:blipFill rotWithShape="1">
          <a:blip r:embed="rId3">
            <a:alphaModFix/>
          </a:blip>
          <a:srcRect b="6594" l="0" r="0" t="18353"/>
          <a:stretch/>
        </p:blipFill>
        <p:spPr>
          <a:xfrm>
            <a:off x="549565" y="1607520"/>
            <a:ext cx="8043863" cy="3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/>
          <p:nvPr/>
        </p:nvSpPr>
        <p:spPr>
          <a:xfrm>
            <a:off x="762000" y="1835150"/>
            <a:ext cx="5935663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153624" y="143764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A. Competition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749000" y="696905"/>
            <a:ext cx="7437438" cy="394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445284" y="883285"/>
            <a:ext cx="8044870" cy="4898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Competition for resources occurs when the ecological niches of two species overlap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a resource is vital to two species, the competition for it will usually drive one species to </a:t>
            </a:r>
            <a:r>
              <a:rPr i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extinction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phenomenon is known as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Competitive Exclusion Principle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Sometimes two species competing for a vital resources can both survive if they are able to divide up the resources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Resource Partitioning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each species specializes in how it obtains the vital resource and does not exclude the other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321880" y="241410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B. Predation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777250" y="1000359"/>
            <a:ext cx="8045222" cy="1290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Predation is when one organism feeds on another organism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includes the role of parasites on larger organisms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4_00EssayBox01-L" id="293" name="Google Shape;293;p49"/>
          <p:cNvPicPr preferRelativeResize="0"/>
          <p:nvPr/>
        </p:nvPicPr>
        <p:blipFill rotWithShape="1">
          <a:blip r:embed="rId3">
            <a:alphaModFix/>
          </a:blip>
          <a:srcRect b="8066" l="17053" r="2315" t="4105"/>
          <a:stretch/>
        </p:blipFill>
        <p:spPr>
          <a:xfrm>
            <a:off x="1915675" y="2594155"/>
            <a:ext cx="5540335" cy="3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/>
          <p:nvPr/>
        </p:nvSpPr>
        <p:spPr>
          <a:xfrm>
            <a:off x="245985" y="241410"/>
            <a:ext cx="8576135" cy="1821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Parasitism is a variety of predation in which the predator feeds slowly and doesn’t kill the prey immediately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have a variety of natural parasites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Mistletoe is a parasite of trees, sucking nutrients from them</a:t>
            </a:r>
            <a:endParaRPr/>
          </a:p>
          <a:p>
            <a:pPr indent="-190500" lvl="0" marL="342900" marR="0" rtl="0" algn="l">
              <a:spcBef>
                <a:spcPts val="228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0"/>
          <p:cNvSpPr/>
          <p:nvPr/>
        </p:nvSpPr>
        <p:spPr>
          <a:xfrm>
            <a:off x="1339976" y="6237113"/>
            <a:ext cx="29606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Parasites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052" y="2784167"/>
            <a:ext cx="2965671" cy="34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/>
          <p:nvPr/>
        </p:nvSpPr>
        <p:spPr>
          <a:xfrm>
            <a:off x="5514708" y="6263734"/>
            <a:ext cx="13755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Mistletoe</a:t>
            </a:r>
            <a:endParaRPr sz="2400">
              <a:solidFill>
                <a:srgbClr val="FFFF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717" y="2784166"/>
            <a:ext cx="3452947" cy="345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/>
        </p:nvSpPr>
        <p:spPr>
          <a:xfrm>
            <a:off x="246062" y="89620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C. Mutualism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1"/>
          <p:cNvSpPr/>
          <p:nvPr/>
        </p:nvSpPr>
        <p:spPr>
          <a:xfrm>
            <a:off x="701355" y="962496"/>
            <a:ext cx="7893080" cy="569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mutualism, both species benefit from the interaction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1156997" y="5469199"/>
            <a:ext cx="7437438" cy="1253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Oxpecker birds sit atop a rhinoceros to eat any fleas and ticks on it.  They get a meal and a safe habitat while the rhino gets cleaned of parasites</a:t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349" y="1417145"/>
            <a:ext cx="6145301" cy="402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/>
          <p:nvPr/>
        </p:nvSpPr>
        <p:spPr>
          <a:xfrm>
            <a:off x="777875" y="2859088"/>
            <a:ext cx="7437438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2"/>
          <p:cNvSpPr/>
          <p:nvPr/>
        </p:nvSpPr>
        <p:spPr>
          <a:xfrm>
            <a:off x="853145" y="4871005"/>
            <a:ext cx="7437438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spotted shrimp goby is a fish that shares a burrow with a snapping shrimp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goby gets his home dug and cleaned for him while the snapping shrimp gets protection</a:t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109" y="317305"/>
            <a:ext cx="6376969" cy="42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/>
        </p:nvSpPr>
        <p:spPr>
          <a:xfrm>
            <a:off x="170090" y="97469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D. Commensalism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3"/>
          <p:cNvSpPr/>
          <p:nvPr/>
        </p:nvSpPr>
        <p:spPr>
          <a:xfrm>
            <a:off x="664367" y="850216"/>
            <a:ext cx="8081857" cy="1062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commensalism, one species benefits while the other is neither harmed nor helped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3"/>
          <p:cNvSpPr/>
          <p:nvPr/>
        </p:nvSpPr>
        <p:spPr>
          <a:xfrm>
            <a:off x="777250" y="5705850"/>
            <a:ext cx="7437438" cy="860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Birds build nests in trees – the birds get a place to build their homes but the trees are generally unaffected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675" y="1912768"/>
            <a:ext cx="4779818" cy="35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94195" y="89620"/>
            <a:ext cx="86707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4/5. The Ecology of Ecosystems and the Biosphere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549565" y="1000360"/>
            <a:ext cx="8348450" cy="420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 these levels of Ecological Analysis, Biologists must team with experts from other fields, such as Chemistry, Geology, Physics, Oceanography, Atmospheric Science, Toxicology, and others….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does water impact the Community?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does the local geology impact the Community?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 human encroachments impact the Community?</a:t>
            </a:r>
            <a:endParaRPr/>
          </a:p>
          <a:p>
            <a:pPr indent="-342900" lvl="0" marL="798513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 environmental toxins impact the Community?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/>
        </p:nvSpPr>
        <p:spPr>
          <a:xfrm>
            <a:off x="170090" y="241410"/>
            <a:ext cx="67571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Impacts on Earth’s Ecology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625460" y="1076255"/>
            <a:ext cx="7981865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have separated ourselves from the environment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mistakenly believe that we are above our biology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we strongly impact all five levels of ecology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compete for resources, often taking everything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are apex predators (Agent Smith says we’re parasites)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Some people have made efforts to reclaim our participation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should at least strive for commensalism, at best for mutualism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However, overall the impact of humans is very negative </a:t>
            </a:r>
            <a:endParaRPr/>
          </a:p>
          <a:p>
            <a:pPr indent="-342900" lvl="1" marL="8001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are rapidly approaching a point of unsustainability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/>
        </p:nvSpPr>
        <p:spPr>
          <a:xfrm>
            <a:off x="18140" y="97962"/>
            <a:ext cx="8858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current issues need ecological investigation to solve?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6"/>
          <p:cNvSpPr txBox="1"/>
          <p:nvPr/>
        </p:nvSpPr>
        <p:spPr>
          <a:xfrm>
            <a:off x="339623" y="772675"/>
            <a:ext cx="8519383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causes, impacts and solutions to disruptive human activity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Overpopulation and urban sprawl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Natural resource depletion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Pollution and waste disposal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Introduction of invasive species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Known impacts of human activity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 warming &amp; climate change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Loss of biodiversity</a:t>
            </a:r>
            <a:endParaRPr/>
          </a:p>
          <a:p>
            <a:pPr indent="-457200" lvl="0" marL="9144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health issues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063" y="1683416"/>
            <a:ext cx="3197583" cy="212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 rotWithShape="1">
          <a:blip r:embed="rId4">
            <a:alphaModFix/>
          </a:blip>
          <a:srcRect b="6512" l="0" r="5018" t="6893"/>
          <a:stretch/>
        </p:blipFill>
        <p:spPr>
          <a:xfrm>
            <a:off x="5755063" y="4491530"/>
            <a:ext cx="3218848" cy="220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/>
          <p:nvPr/>
        </p:nvSpPr>
        <p:spPr>
          <a:xfrm>
            <a:off x="762000" y="1676400"/>
            <a:ext cx="745331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473670" y="165515"/>
            <a:ext cx="72866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Ecology</a:t>
            </a:r>
            <a:endParaRPr/>
          </a:p>
        </p:txBody>
      </p:sp>
      <p:sp>
        <p:nvSpPr>
          <p:cNvPr id="211" name="Google Shape;211;p39"/>
          <p:cNvSpPr/>
          <p:nvPr/>
        </p:nvSpPr>
        <p:spPr>
          <a:xfrm>
            <a:off x="762715" y="919161"/>
            <a:ext cx="8059405" cy="4710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Ecology is the study of the interactions that living things have with each other and their biophysical environment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Includes both biological and nonbiological components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Ecology is not environmentalism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Ecologists describe the natural world as it is rather than how they think it should be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Effective efforts to make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environmental change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require sound ecological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investigation, however.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 rotWithShape="1">
          <a:blip r:embed="rId3">
            <a:alphaModFix/>
          </a:blip>
          <a:srcRect b="0" l="0" r="0" t="20024"/>
          <a:stretch/>
        </p:blipFill>
        <p:spPr>
          <a:xfrm>
            <a:off x="4572000" y="3732580"/>
            <a:ext cx="4133894" cy="28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/>
          <p:nvPr/>
        </p:nvSpPr>
        <p:spPr>
          <a:xfrm>
            <a:off x="762000" y="1682750"/>
            <a:ext cx="608647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777875" y="3125788"/>
            <a:ext cx="7467600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 txBox="1"/>
          <p:nvPr/>
        </p:nvSpPr>
        <p:spPr>
          <a:xfrm>
            <a:off x="245985" y="165515"/>
            <a:ext cx="62992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Population Dynamics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762000" y="949102"/>
            <a:ext cx="7467600" cy="265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Currently there are about 7.7 billion humans on the Earth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http://www.worldometers.info/world-population/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Globally, the human population has been undergoing exponential growth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Estimates suggest that the growth rate is finally slowing </a:t>
            </a:r>
            <a:endParaRPr/>
          </a:p>
        </p:txBody>
      </p:sp>
      <p:pic>
        <p:nvPicPr>
          <p:cNvPr id="355" name="Google Shape;35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75" y="3742683"/>
            <a:ext cx="8565622" cy="273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3_11Figure-L" id="360" name="Google Shape;360;p58"/>
          <p:cNvPicPr preferRelativeResize="0"/>
          <p:nvPr/>
        </p:nvPicPr>
        <p:blipFill rotWithShape="1">
          <a:blip r:embed="rId3">
            <a:alphaModFix/>
          </a:blip>
          <a:srcRect b="10122" l="74440" r="0" t="4784"/>
          <a:stretch/>
        </p:blipFill>
        <p:spPr>
          <a:xfrm>
            <a:off x="4647895" y="469095"/>
            <a:ext cx="444817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245985" y="1000360"/>
            <a:ext cx="4022435" cy="273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So, what caused the huge increase in the human population?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One factor that affects the growth of a population is how many children are born to each female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known as the total fertility rate</a:t>
            </a:r>
            <a:endParaRPr/>
          </a:p>
          <a:p>
            <a:pPr indent="0" lvl="0" marL="0" marR="0" rtl="0" algn="l">
              <a:spcBef>
                <a:spcPts val="24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/>
          <p:nvPr/>
        </p:nvSpPr>
        <p:spPr>
          <a:xfrm>
            <a:off x="762000" y="1682750"/>
            <a:ext cx="6238875" cy="1519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321880" y="679462"/>
            <a:ext cx="8652030" cy="2673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humans, an average of 2.1 children per female results in a zero population growth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Total fertility rates larger than 2.1 result in an increase in population growth (and vice versa)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Many countries with formerly high rates have declined to zero growth or less in the 2000’s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/>
          <p:nvPr/>
        </p:nvSpPr>
        <p:spPr>
          <a:xfrm>
            <a:off x="747713" y="3884613"/>
            <a:ext cx="74676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70" y="3580790"/>
            <a:ext cx="5526548" cy="300134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 txBox="1"/>
          <p:nvPr/>
        </p:nvSpPr>
        <p:spPr>
          <a:xfrm>
            <a:off x="113249" y="38339"/>
            <a:ext cx="8676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Fertility Rate and the Slowing of the Human Growth Rate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9"/>
          <p:cNvSpPr/>
          <p:nvPr/>
        </p:nvSpPr>
        <p:spPr>
          <a:xfrm>
            <a:off x="6000218" y="4205276"/>
            <a:ext cx="2973692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2.1 (and not 2.0)?</a:t>
            </a:r>
            <a:endParaRPr/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 all children will be able to have children of their own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/>
          <p:nvPr/>
        </p:nvSpPr>
        <p:spPr>
          <a:xfrm>
            <a:off x="1460305" y="1683415"/>
            <a:ext cx="623887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321880" y="241410"/>
            <a:ext cx="5464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Migration Effects</a:t>
            </a:r>
            <a:endParaRPr/>
          </a:p>
        </p:txBody>
      </p:sp>
      <p:sp>
        <p:nvSpPr>
          <p:cNvPr id="378" name="Google Shape;378;p60"/>
          <p:cNvSpPr/>
          <p:nvPr/>
        </p:nvSpPr>
        <p:spPr>
          <a:xfrm>
            <a:off x="777250" y="1000360"/>
            <a:ext cx="7817185" cy="55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size of a population is dependent on four factors: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Birth rate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Death rate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Immigration – entering an area</a:t>
            </a:r>
            <a:endParaRPr/>
          </a:p>
          <a:p>
            <a:pPr indent="-3429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Emigration – leaving an area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population of the U.S. is increasing even though the death rate exceeds the birth rate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reason for this is because the immigration rate is so high…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immigration + birth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emigration + death</a:t>
            </a:r>
            <a:endParaRPr/>
          </a:p>
          <a:p>
            <a:pPr indent="-190500" lvl="1" marL="800100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/>
        </p:nvSpPr>
        <p:spPr>
          <a:xfrm>
            <a:off x="170090" y="165515"/>
            <a:ext cx="27806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Urban Sprawl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1"/>
          <p:cNvSpPr/>
          <p:nvPr/>
        </p:nvSpPr>
        <p:spPr>
          <a:xfrm>
            <a:off x="549565" y="924465"/>
            <a:ext cx="8424345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Urban sprawl is unrestricted, unplanned growth of cities, towns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Housing, commercial development and roads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Covering open land and impacting ecological communities, etc.</a:t>
            </a:r>
            <a:endParaRPr/>
          </a:p>
          <a:p>
            <a:pPr indent="-342900" lvl="1" marL="8001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Habitation Fragmentation separates genetic contributors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790" y="3045867"/>
            <a:ext cx="4316659" cy="287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0805" y="3045867"/>
            <a:ext cx="4316659" cy="287254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1"/>
          <p:cNvSpPr txBox="1"/>
          <p:nvPr/>
        </p:nvSpPr>
        <p:spPr>
          <a:xfrm>
            <a:off x="1384410" y="6129859"/>
            <a:ext cx="21982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Lights of Europe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1"/>
          <p:cNvSpPr txBox="1"/>
          <p:nvPr/>
        </p:nvSpPr>
        <p:spPr>
          <a:xfrm>
            <a:off x="5179160" y="6129858"/>
            <a:ext cx="34642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Lights of the United States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/>
        </p:nvSpPr>
        <p:spPr>
          <a:xfrm>
            <a:off x="170090" y="33435"/>
            <a:ext cx="61442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Depletion of Natural Resources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2"/>
          <p:cNvSpPr/>
          <p:nvPr/>
        </p:nvSpPr>
        <p:spPr>
          <a:xfrm>
            <a:off x="549565" y="848570"/>
            <a:ext cx="7968975" cy="5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Occurs when resources are consumed faster than replaced.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Resources that are in existence without human’s actions.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can either be renewable or non-renewable.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Natural resources include: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Air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Fertile land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Forests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Fossil fuels 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Fish and wildlife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Mining products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198" y="3201315"/>
            <a:ext cx="4478275" cy="300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/>
          <p:nvPr/>
        </p:nvSpPr>
        <p:spPr>
          <a:xfrm>
            <a:off x="444935" y="772675"/>
            <a:ext cx="8727925" cy="182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an organism is eaten, only about 10% of its energy is passed on to the organism that ate it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nutrients flow up the trophic levels about 90% of the original energy is lost at each trophic level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410" y="2754174"/>
            <a:ext cx="6134985" cy="40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/>
        </p:nvSpPr>
        <p:spPr>
          <a:xfrm>
            <a:off x="149679" y="46334"/>
            <a:ext cx="62431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Energy from Food Consumption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/>
          <p:nvPr/>
        </p:nvSpPr>
        <p:spPr>
          <a:xfrm>
            <a:off x="777875" y="1447800"/>
            <a:ext cx="6232525" cy="20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4"/>
          <p:cNvSpPr/>
          <p:nvPr/>
        </p:nvSpPr>
        <p:spPr>
          <a:xfrm>
            <a:off x="175418" y="165515"/>
            <a:ext cx="8646702" cy="2884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Why can an acre of corn feed more humans than if the corn was first fed to cows, and then the humans ate the cows?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10% of the corn energy is available to humans if they eat the corn directly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Only 1% of the corn energy is available to humans if they eat the cows after the cows ate the corn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780" y="3049525"/>
            <a:ext cx="5593773" cy="367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/>
          <p:nvPr/>
        </p:nvSpPr>
        <p:spPr>
          <a:xfrm>
            <a:off x="170090" y="165515"/>
            <a:ext cx="28172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625460" y="924465"/>
            <a:ext cx="7893080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 is the removal of a forest or stand of trees from land which is then converted to a non-forest use.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Farms, ranches, or urban use.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Major ecological impacts include:</a:t>
            </a:r>
            <a:endParaRPr/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Soil erosion destruction. Soils (and the nutrients in them) are exposed to the sun's heat.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Cycle. When forests are destroyed, the atmosphere, water bodies, and the water table are all affected.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Loss of Biodiversity. </a:t>
            </a:r>
            <a:endParaRPr/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Climate Change.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most concentrated deforestation occurs in tropical rainforests.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/>
          <p:nvPr/>
        </p:nvSpPr>
        <p:spPr>
          <a:xfrm>
            <a:off x="245985" y="241410"/>
            <a:ext cx="63751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Pollution and Waste Disposal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66"/>
          <p:cNvSpPr/>
          <p:nvPr/>
        </p:nvSpPr>
        <p:spPr>
          <a:xfrm>
            <a:off x="777249" y="1076255"/>
            <a:ext cx="7817185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Pollution is the introduction of contaminants into the natural environment that cause adverse ecological change.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Pollution can take the form of chemical substances or energy, such as noise, heat or light.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Pollutants can be either foreign substances/energies or naturally occurring contaminants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676" y="4112054"/>
            <a:ext cx="4323977" cy="26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6"/>
          <p:cNvPicPr preferRelativeResize="0"/>
          <p:nvPr/>
        </p:nvPicPr>
        <p:blipFill rotWithShape="1">
          <a:blip r:embed="rId4">
            <a:alphaModFix/>
          </a:blip>
          <a:srcRect b="11689" l="8725" r="0" t="25830"/>
          <a:stretch/>
        </p:blipFill>
        <p:spPr>
          <a:xfrm>
            <a:off x="54180" y="4112054"/>
            <a:ext cx="4593537" cy="263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762000" y="1600200"/>
            <a:ext cx="7453313" cy="160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0"/>
          <p:cNvSpPr/>
          <p:nvPr/>
        </p:nvSpPr>
        <p:spPr>
          <a:xfrm>
            <a:off x="744835" y="1397000"/>
            <a:ext cx="8575510" cy="273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/>
          <p:nvPr/>
        </p:nvSpPr>
        <p:spPr>
          <a:xfrm>
            <a:off x="762000" y="1576387"/>
            <a:ext cx="6694488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424240" y="696780"/>
            <a:ext cx="8652030" cy="599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Individual Organisms and Species</a:t>
            </a:r>
            <a:endParaRPr/>
          </a:p>
          <a:p>
            <a:pPr indent="-342900" lvl="1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lifecycle and needs of individual organisms of a species</a:t>
            </a:r>
            <a:endParaRPr/>
          </a:p>
          <a:p>
            <a:pPr indent="-342900" lvl="1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does a squirrel need….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Populations</a:t>
            </a:r>
            <a:endParaRPr b="1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6075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population is all the members of a single species that live in a defined area</a:t>
            </a:r>
            <a:endParaRPr/>
          </a:p>
          <a:p>
            <a:pPr indent="-346075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Examples: The squirrel population on the CSUS campus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   Communities</a:t>
            </a:r>
            <a:endParaRPr/>
          </a:p>
          <a:p>
            <a:pPr indent="-342900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community is all of the populations that live in a defined area and interact with each other </a:t>
            </a:r>
            <a:endParaRPr/>
          </a:p>
          <a:p>
            <a:pPr indent="-342900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Examples: The squirrel, bird, worm, tree (etc.) populations on campus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4.    Ecosystems</a:t>
            </a:r>
            <a:endParaRPr/>
          </a:p>
          <a:p>
            <a:pPr indent="-342900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ecosystem is a community of organisms and the non-living physical environment in which they live </a:t>
            </a:r>
            <a:endParaRPr/>
          </a:p>
          <a:p>
            <a:pPr indent="-342900" lvl="0" marL="568325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Non-living factors include wind, water, rocks, rain, soil, tides, etc.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AutoNum type="arabicPeriod" startAt="5"/>
            </a:pPr>
            <a:r>
              <a:rPr b="1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Biosphere</a:t>
            </a:r>
            <a:endParaRPr/>
          </a:p>
          <a:p>
            <a:pPr indent="-342900" lvl="0" marL="630238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part of the planet with living organisms </a:t>
            </a:r>
            <a:endParaRPr/>
          </a:p>
          <a:p>
            <a:pPr indent="-342900" lvl="0" marL="630238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Includes most of Earth, including part of the oceans and the atmosphere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159779" y="97665"/>
            <a:ext cx="43288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Levels of Ecological Analysis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/>
          <p:nvPr/>
        </p:nvSpPr>
        <p:spPr>
          <a:xfrm>
            <a:off x="94195" y="143375"/>
            <a:ext cx="7665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Introduction of Invasive Species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7"/>
          <p:cNvSpPr/>
          <p:nvPr/>
        </p:nvSpPr>
        <p:spPr>
          <a:xfrm>
            <a:off x="473670" y="924465"/>
            <a:ext cx="834845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invasive species is not native to an ecosystem and causes harm.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Species that grow and reproduce quickly, and spread aggressively, with potential to cause harm, are given the label “invasive.”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They can harm the environment, the economy, or even human health.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Invasive species are among the leading threats to native wildlife.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Approximately 42 percent of threatened or endangered species are at risk due to invasive species.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/>
          <p:nvPr/>
        </p:nvSpPr>
        <p:spPr>
          <a:xfrm>
            <a:off x="245985" y="317305"/>
            <a:ext cx="865203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Notable examples of invasive plant species include the kudzu vine, Andean pampas grass, and yellow starthistle.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Animal examples include the New Zealand mud snail, feral pigs, European rabbits, grey squirrels, domestic cats, carp and ferrets.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And, of course, us!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575" y="2442365"/>
            <a:ext cx="5084965" cy="41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/>
          <p:nvPr/>
        </p:nvSpPr>
        <p:spPr>
          <a:xfrm>
            <a:off x="94195" y="80024"/>
            <a:ext cx="73618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 Warming and Climate Change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8420" y="4077658"/>
            <a:ext cx="4553700" cy="267949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9"/>
          <p:cNvSpPr/>
          <p:nvPr/>
        </p:nvSpPr>
        <p:spPr>
          <a:xfrm>
            <a:off x="170090" y="725960"/>
            <a:ext cx="865203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 warming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is the ongoing rise of the average temperature of the Earth's climate system 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has been demonstrated by direct temperature measurements and by measurements of various effects of the warming.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is a major aspect of 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climate change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which, in addition to rising global surface temperatures, also includes its effects, such as changes in precipitation.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There have been prehistoric periods of global warming, but observed changes since the mid-20th century have been unprecedented in rate and scale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44" y="4075909"/>
            <a:ext cx="3263485" cy="277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/>
          <p:nvPr/>
        </p:nvSpPr>
        <p:spPr>
          <a:xfrm>
            <a:off x="170090" y="165515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Loss of Biodiversity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70"/>
          <p:cNvSpPr/>
          <p:nvPr/>
        </p:nvSpPr>
        <p:spPr>
          <a:xfrm>
            <a:off x="549565" y="1000360"/>
            <a:ext cx="8196660" cy="5401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Biodiversity loss is the extinction of species worldwide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Also, local reduction or loss of species in a certain habitat.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five major causes:</a:t>
            </a:r>
            <a:endParaRPr/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Climate change.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 and habitat loss.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Overexploitation and overharvesting. </a:t>
            </a:r>
            <a:endParaRPr/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Invasive species.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Pollution.</a:t>
            </a:r>
            <a:endParaRPr/>
          </a:p>
          <a:p>
            <a:pPr indent="-342900" lvl="2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alarming trends have led some to declare the current period the "Sixth Great Extinction."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Estimates that up to 30% of all species will be extinct by 2050. </a:t>
            </a:r>
            <a:endParaRPr b="0" i="0" sz="2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1257300" marR="0" rtl="0" algn="l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Others have estimated that as many as 140,000 species are lost each year.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/>
        </p:nvSpPr>
        <p:spPr>
          <a:xfrm>
            <a:off x="56676" y="89620"/>
            <a:ext cx="90651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Major Problems Associated with Loss of Biodiversity</a:t>
            </a:r>
            <a:endParaRPr b="1"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1"/>
          <p:cNvSpPr txBox="1"/>
          <p:nvPr/>
        </p:nvSpPr>
        <p:spPr>
          <a:xfrm>
            <a:off x="245985" y="924465"/>
            <a:ext cx="8727925" cy="520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Economic Costs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“Ecosystem Services” such as pollination, irrigation, soil reclamation, fertilization performed naturally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Humans must perform them if key species are lost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 alone estimated to cost $2-5 trillion annually</a:t>
            </a:r>
            <a:endParaRPr/>
          </a:p>
          <a:p>
            <a:pPr indent="-342900" lvl="2" marL="12573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Loss of species disrupts industries and livlihoods, such as: farming, fishing, forestry, etc.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Reduced Food Security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fewer food species means less genetic protection against disease, drought and climate changes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Increased Exposure to Disease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disease carrying organisms (rats, mosquitos, etc.) adapt more readily to habitat fragmentation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More Unpredictable Weather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The Biosphere is interdependent with the atmosphere and hydrosphere.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/>
          <p:nvPr/>
        </p:nvSpPr>
        <p:spPr>
          <a:xfrm>
            <a:off x="170090" y="89620"/>
            <a:ext cx="4206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Human Health Issues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2"/>
          <p:cNvSpPr txBox="1"/>
          <p:nvPr/>
        </p:nvSpPr>
        <p:spPr>
          <a:xfrm>
            <a:off x="473670" y="750791"/>
            <a:ext cx="8424345" cy="584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Nutrition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adequate nutrition depends on eating a variety of foods to get a variety of nutrients. Too consistent a diet is often associated with nutritional deficiency.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Disease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Major processes affecting infectious disease reservoirs and transmission include: 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Deforestation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land-use change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water management and irrigation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uncontrolled urbanization or urban sprawl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resistance to pesticide chemicals used to control disease vectors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climate variability and change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migration and international travel and trade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accidental or intentional human introduction of pathogens</a:t>
            </a:r>
            <a:endParaRPr b="0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Environmental Toxicity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The introduction of chemical and other pollutants into the environment affects humans as well as other species negatively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Health Research and Medicine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Many medicines are based on natural molecules and new medicines are dependent on a large variety of sources for experimentation and extraction.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762000" y="1600200"/>
            <a:ext cx="7453313" cy="160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744835" y="1397000"/>
            <a:ext cx="8575510" cy="273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762000" y="1576387"/>
            <a:ext cx="6694488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245985" y="620885"/>
            <a:ext cx="8652030" cy="5009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1"/>
          <p:cNvSpPr/>
          <p:nvPr/>
        </p:nvSpPr>
        <p:spPr>
          <a:xfrm>
            <a:off x="1650219" y="2108199"/>
            <a:ext cx="6906445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 ecological niche is the role and position a species has in its environment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it meets its needs for food and shelter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it survives</a:t>
            </a:r>
            <a:endParaRPr/>
          </a:p>
          <a:p>
            <a:pPr indent="-342900" lvl="0" marL="803275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it reproduces 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species' niche includes all of its interactions with the biotic and abiotic factors of its environment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308600" y="311804"/>
            <a:ext cx="613482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Tools of the Ecologist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1. Identifying the Ecological Niche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/>
          <p:nvPr/>
        </p:nvSpPr>
        <p:spPr>
          <a:xfrm>
            <a:off x="762000" y="1682750"/>
            <a:ext cx="6086475" cy="160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1612095" y="1835205"/>
            <a:ext cx="7240589" cy="425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ecologists, it is valuable to know the size of a population and how it is changing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 is usually impossible or impractical to count each individual of a population so ecologist use estimates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Nearly all populations will grow at an exponential rate under ideal conditions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This is because the offspring added to the population can themselves produce offspring to add to the population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70090" y="98417"/>
            <a:ext cx="546417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Tools of the Ecologist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2. Population Dynamics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762000" y="1682750"/>
            <a:ext cx="6086475" cy="212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170090" y="89620"/>
            <a:ext cx="8424345" cy="4477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Exponential growth in a bacterial population…</a:t>
            </a:r>
            <a:endParaRPr b="1"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ideal conditions (moist, warm, nutrient-rich) bacteria can reproduce every 20 minutes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If initially there is only a single bacterium, then in 20 minutes there will be two bacteria.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two bacteria will then divide again 20 minutes later to create four bacteria.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 after an hour there will be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sixteen bacteria.</a:t>
            </a:r>
            <a:endParaRPr/>
          </a:p>
          <a:p>
            <a:pPr indent="-1651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391006"/>
            <a:ext cx="4572000" cy="334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/>
          <p:nvPr/>
        </p:nvSpPr>
        <p:spPr>
          <a:xfrm>
            <a:off x="762000" y="1682750"/>
            <a:ext cx="6086475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4"/>
          <p:cNvSpPr/>
          <p:nvPr/>
        </p:nvSpPr>
        <p:spPr>
          <a:xfrm>
            <a:off x="769835" y="3786354"/>
            <a:ext cx="2284265" cy="159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Logistic growth is exponential growth in a population that is capped by local environmental conditions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4"/>
          <p:cNvSpPr/>
          <p:nvPr/>
        </p:nvSpPr>
        <p:spPr>
          <a:xfrm>
            <a:off x="378297" y="759144"/>
            <a:ext cx="8750683" cy="2989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Obviously, not all populations grow in ideal conditions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 a population’s size gets larger, factors tend to start limiting population growth – chiefly, limited resources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 some point the population size stabilizes (zero growth)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100" y="2919413"/>
            <a:ext cx="5391825" cy="392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4"/>
          <p:cNvSpPr/>
          <p:nvPr/>
        </p:nvSpPr>
        <p:spPr>
          <a:xfrm>
            <a:off x="181638" y="174349"/>
            <a:ext cx="72743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Logistic growth in a population…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3_05Figureb-L" id="261" name="Google Shape;261;p45"/>
          <p:cNvPicPr preferRelativeResize="0"/>
          <p:nvPr/>
        </p:nvPicPr>
        <p:blipFill rotWithShape="1">
          <a:blip r:embed="rId3">
            <a:alphaModFix/>
          </a:blip>
          <a:srcRect b="6168" l="0" r="0" t="0"/>
          <a:stretch/>
        </p:blipFill>
        <p:spPr>
          <a:xfrm>
            <a:off x="1384146" y="2127250"/>
            <a:ext cx="6451600" cy="469106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/>
        </p:nvSpPr>
        <p:spPr>
          <a:xfrm>
            <a:off x="1991570" y="2127250"/>
            <a:ext cx="3941762" cy="519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Carrying capacity</a:t>
            </a:r>
            <a:endParaRPr/>
          </a:p>
        </p:txBody>
      </p:sp>
      <p:cxnSp>
        <p:nvCxnSpPr>
          <p:cNvPr id="263" name="Google Shape;263;p45"/>
          <p:cNvCxnSpPr/>
          <p:nvPr/>
        </p:nvCxnSpPr>
        <p:spPr>
          <a:xfrm>
            <a:off x="4458340" y="2646362"/>
            <a:ext cx="303212" cy="3048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45"/>
          <p:cNvSpPr/>
          <p:nvPr/>
        </p:nvSpPr>
        <p:spPr>
          <a:xfrm>
            <a:off x="170089" y="131761"/>
            <a:ext cx="8879715" cy="164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maximum stable size a population can achieve is called its carrying capacity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 population size larger than the carrying capacity cannot be sustained for long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/>
          <p:nvPr/>
        </p:nvSpPr>
        <p:spPr>
          <a:xfrm>
            <a:off x="762000" y="1985963"/>
            <a:ext cx="5630863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B4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66F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131131" y="163811"/>
            <a:ext cx="65269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The Ecology of Communities</a:t>
            </a:r>
            <a:endParaRPr b="1"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6"/>
          <p:cNvSpPr/>
          <p:nvPr/>
        </p:nvSpPr>
        <p:spPr>
          <a:xfrm>
            <a:off x="491298" y="940925"/>
            <a:ext cx="8272555" cy="4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Few (if any) species can live without relying on other species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Species interact with each other in ways that benefit one, both, or neither</a:t>
            </a:r>
            <a:endParaRPr/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four primary modes of interaction between species are:</a:t>
            </a:r>
            <a:endParaRPr/>
          </a:p>
          <a:p>
            <a:pPr indent="-457200" lvl="2" marL="1371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Competition</a:t>
            </a:r>
            <a:endParaRPr/>
          </a:p>
          <a:p>
            <a:pPr indent="-457200" lvl="2" marL="1371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Predation 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1371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Mutualism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1371600" marR="0" rtl="0" algn="l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Commensalism</a:t>
            </a:r>
            <a:endParaRPr/>
          </a:p>
          <a:p>
            <a:pPr indent="-1905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FFFB4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13112" l="19013" r="17908" t="21964"/>
          <a:stretch/>
        </p:blipFill>
        <p:spPr>
          <a:xfrm>
            <a:off x="4627576" y="3217775"/>
            <a:ext cx="4387774" cy="338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_text-edit">
  <a:themeElements>
    <a:clrScheme name="Blank_text-edi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Krogh-Template-kes">
  <a:themeElements>
    <a:clrScheme name="Krogh-Template-k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rogh_02">
  <a:themeElements>
    <a:clrScheme name="krogh_0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